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62" r:id="rId2"/>
    <p:sldId id="263" r:id="rId3"/>
    <p:sldId id="264" r:id="rId4"/>
    <p:sldId id="256" r:id="rId5"/>
    <p:sldId id="257" r:id="rId6"/>
    <p:sldId id="258" r:id="rId7"/>
    <p:sldId id="259" r:id="rId8"/>
    <p:sldId id="260" r:id="rId9"/>
    <p:sldId id="261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4C18DE"/>
    <a:srgbClr val="11791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9D5D86-E3EE-4E10-B6E2-5D9C645581F9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33DC42-9C7D-4F45-8DFA-6C1CBDF3E6D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33DC42-9C7D-4F45-8DFA-6C1CBDF3E6D9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BF669-1E91-4EF2-A7E5-24CD5113636F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14ABD3D-ED64-47CD-9EB8-5F143AEF5D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BF669-1E91-4EF2-A7E5-24CD5113636F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ABD3D-ED64-47CD-9EB8-5F143AEF5D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BF669-1E91-4EF2-A7E5-24CD5113636F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ABD3D-ED64-47CD-9EB8-5F143AEF5D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BF669-1E91-4EF2-A7E5-24CD5113636F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14ABD3D-ED64-47CD-9EB8-5F143AEF5D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BF669-1E91-4EF2-A7E5-24CD5113636F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ABD3D-ED64-47CD-9EB8-5F143AEF5D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BF669-1E91-4EF2-A7E5-24CD5113636F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ABD3D-ED64-47CD-9EB8-5F143AEF5D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BF669-1E91-4EF2-A7E5-24CD5113636F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14ABD3D-ED64-47CD-9EB8-5F143AEF5D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BF669-1E91-4EF2-A7E5-24CD5113636F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ABD3D-ED64-47CD-9EB8-5F143AEF5D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BF669-1E91-4EF2-A7E5-24CD5113636F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ABD3D-ED64-47CD-9EB8-5F143AEF5D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BF669-1E91-4EF2-A7E5-24CD5113636F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ABD3D-ED64-47CD-9EB8-5F143AEF5D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BF669-1E91-4EF2-A7E5-24CD5113636F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ABD3D-ED64-47CD-9EB8-5F143AEF5D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6EBF669-1E91-4EF2-A7E5-24CD5113636F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14ABD3D-ED64-47CD-9EB8-5F143AEF5D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prezi.com/z8zbzdhvfkmv/poetry-visual-and-written-imagery/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file:///C:\Documents%20and%20Settings\HPUser\My%20Documents\UNI%20'11%20SEM%202\Diane%20Ackerman.docx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.wav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.wav"/><Relationship Id="rId5" Type="http://schemas.openxmlformats.org/officeDocument/2006/relationships/image" Target="../media/image9.pn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4.wav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Relationship Id="rId5" Type="http://schemas.openxmlformats.org/officeDocument/2006/relationships/image" Target="../media/image9.pn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boston.com/bigpicture/2008/12/2008_the_year_in_photographs_p.html" TargetMode="External"/><Relationship Id="rId3" Type="http://schemas.openxmlformats.org/officeDocument/2006/relationships/hyperlink" Target="http://farm6.static.flickr.com/5282/5211036600_97613e6f84.jpg" TargetMode="External"/><Relationship Id="rId7" Type="http://schemas.openxmlformats.org/officeDocument/2006/relationships/hyperlink" Target="http://blog.heartofecuador.com/blog-heart-of-ecuador/tag/world-chang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photos1.fotosearch.com/bthumb/corbis/DGT169/CYB2041.jpg" TargetMode="External"/><Relationship Id="rId5" Type="http://schemas.openxmlformats.org/officeDocument/2006/relationships/hyperlink" Target="http://www.visualphotos.com/photo/2x3589309/man_stan" TargetMode="External"/><Relationship Id="rId4" Type="http://schemas.openxmlformats.org/officeDocument/2006/relationships/hyperlink" Target="http://www.oceanwideimages.com/images/13653/large/co" TargetMode="External"/><Relationship Id="rId9" Type="http://schemas.openxmlformats.org/officeDocument/2006/relationships/hyperlink" Target="http://www.olympics.bm/olympicgamesathens%202004.ht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oal.jpg"/>
          <p:cNvPicPr>
            <a:picLocks noChangeAspect="1"/>
          </p:cNvPicPr>
          <p:nvPr/>
        </p:nvPicPr>
        <p:blipFill>
          <a:blip r:embed="rId2" cstate="print">
            <a:lum bright="70000" contrast="-70000"/>
          </a:blip>
          <a:stretch>
            <a:fillRect/>
          </a:stretch>
        </p:blipFill>
        <p:spPr>
          <a:xfrm>
            <a:off x="1907704" y="404664"/>
            <a:ext cx="5256584" cy="4221400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2" name="TextBox 1"/>
          <p:cNvSpPr txBox="1"/>
          <p:nvPr/>
        </p:nvSpPr>
        <p:spPr>
          <a:xfrm>
            <a:off x="1403648" y="1052736"/>
            <a:ext cx="6120680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i="1" dirty="0" smtClean="0">
                <a:latin typeface="Comic Sans MS" pitchFamily="66" charset="0"/>
              </a:rPr>
              <a:t>Poetry Scores a Goal</a:t>
            </a:r>
          </a:p>
          <a:p>
            <a:pPr algn="ctr"/>
            <a:endParaRPr lang="en-US" sz="5400" b="1" i="1" dirty="0" smtClean="0">
              <a:latin typeface="Comic Sans MS" pitchFamily="66" charset="0"/>
            </a:endParaRPr>
          </a:p>
          <a:p>
            <a:pPr algn="ctr"/>
            <a:r>
              <a:rPr lang="en-US" sz="5400" b="1" i="1" dirty="0" smtClean="0">
                <a:latin typeface="Comic Sans MS" pitchFamily="66" charset="0"/>
              </a:rPr>
              <a:t>Resource</a:t>
            </a:r>
          </a:p>
          <a:p>
            <a:pPr algn="ctr"/>
            <a:endParaRPr lang="en-US" sz="2400" b="1" dirty="0" smtClean="0">
              <a:solidFill>
                <a:schemeClr val="tx2"/>
              </a:solidFill>
              <a:latin typeface="Comic Sans MS" pitchFamily="66" charset="0"/>
            </a:endParaRPr>
          </a:p>
          <a:p>
            <a:pPr algn="ctr"/>
            <a:r>
              <a:rPr lang="en-US" sz="2400" b="1" dirty="0" smtClean="0">
                <a:solidFill>
                  <a:schemeClr val="tx2"/>
                </a:solidFill>
                <a:latin typeface="Comic Sans MS" pitchFamily="66" charset="0"/>
              </a:rPr>
              <a:t>Click on the link below to access the </a:t>
            </a:r>
          </a:p>
          <a:p>
            <a:pPr algn="ctr"/>
            <a:r>
              <a:rPr lang="en-US" sz="2400" b="1" dirty="0" err="1" smtClean="0">
                <a:solidFill>
                  <a:schemeClr val="tx2"/>
                </a:solidFill>
                <a:latin typeface="Comic Sans MS" pitchFamily="66" charset="0"/>
              </a:rPr>
              <a:t>Prezi</a:t>
            </a:r>
            <a:r>
              <a:rPr lang="en-US" sz="2400" b="1" dirty="0" smtClean="0">
                <a:solidFill>
                  <a:schemeClr val="tx2"/>
                </a:solidFill>
                <a:latin typeface="Comic Sans MS" pitchFamily="66" charset="0"/>
              </a:rPr>
              <a:t> Presentation.</a:t>
            </a:r>
          </a:p>
          <a:p>
            <a:pPr algn="ctr"/>
            <a:endParaRPr lang="en-US" sz="5400" b="1" i="1" dirty="0" smtClean="0">
              <a:latin typeface="Comic Sans MS" pitchFamily="66" charset="0"/>
            </a:endParaRPr>
          </a:p>
          <a:p>
            <a:pPr algn="ctr"/>
            <a:endParaRPr lang="en-US" sz="5400" i="1" dirty="0" smtClean="0">
              <a:latin typeface="Comic Sans MS" pitchFamily="66" charset="0"/>
            </a:endParaRPr>
          </a:p>
          <a:p>
            <a:pPr algn="ctr"/>
            <a:endParaRPr lang="en-US" sz="5400" i="1" dirty="0">
              <a:latin typeface="Croobie" pitchFamily="2" charset="0"/>
            </a:endParaRPr>
          </a:p>
        </p:txBody>
      </p:sp>
      <p:sp>
        <p:nvSpPr>
          <p:cNvPr id="3" name="TextBox 2">
            <a:hlinkClick r:id="rId3"/>
          </p:cNvPr>
          <p:cNvSpPr txBox="1"/>
          <p:nvPr/>
        </p:nvSpPr>
        <p:spPr>
          <a:xfrm>
            <a:off x="1835696" y="5589240"/>
            <a:ext cx="56886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000" dirty="0" smtClean="0">
              <a:solidFill>
                <a:srgbClr val="4C18DE"/>
              </a:solidFill>
              <a:latin typeface="Impact" pitchFamily="34" charset="0"/>
            </a:endParaRPr>
          </a:p>
          <a:p>
            <a:pPr algn="ctr"/>
            <a:r>
              <a:rPr lang="en-US" sz="2000" dirty="0" smtClean="0">
                <a:solidFill>
                  <a:srgbClr val="4C18DE"/>
                </a:solidFill>
                <a:latin typeface="Impact" pitchFamily="34" charset="0"/>
                <a:hlinkClick r:id="rId3"/>
              </a:rPr>
              <a:t>Poetry - visual and written imagery by Ms </a:t>
            </a:r>
            <a:r>
              <a:rPr lang="en-US" sz="2000" dirty="0" err="1" smtClean="0">
                <a:solidFill>
                  <a:srgbClr val="4C18DE"/>
                </a:solidFill>
                <a:latin typeface="Impact" pitchFamily="34" charset="0"/>
                <a:hlinkClick r:id="rId3"/>
              </a:rPr>
              <a:t>Rajic</a:t>
            </a:r>
            <a:r>
              <a:rPr lang="en-US" sz="2000" dirty="0" smtClean="0">
                <a:solidFill>
                  <a:srgbClr val="4C18DE"/>
                </a:solidFill>
                <a:latin typeface="Impact" pitchFamily="34" charset="0"/>
                <a:hlinkClick r:id="rId3"/>
              </a:rPr>
              <a:t> on </a:t>
            </a:r>
            <a:r>
              <a:rPr lang="en-US" sz="2000" dirty="0" err="1" smtClean="0">
                <a:solidFill>
                  <a:srgbClr val="4C18DE"/>
                </a:solidFill>
                <a:latin typeface="Impact" pitchFamily="34" charset="0"/>
                <a:hlinkClick r:id="rId3"/>
              </a:rPr>
              <a:t>Prezi</a:t>
            </a:r>
            <a:endParaRPr lang="en-US" sz="2000" dirty="0">
              <a:solidFill>
                <a:srgbClr val="4C18DE"/>
              </a:solidFill>
              <a:latin typeface="Impact" pitchFamily="34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908720"/>
            <a:ext cx="756084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0070C0"/>
                </a:solidFill>
                <a:latin typeface="Comic Sans MS" pitchFamily="66" charset="0"/>
              </a:rPr>
              <a:t>Dianne Ackerman</a:t>
            </a:r>
          </a:p>
          <a:p>
            <a:pPr algn="ctr"/>
            <a:r>
              <a:rPr lang="en-US" sz="4000" dirty="0" smtClean="0">
                <a:solidFill>
                  <a:srgbClr val="0070C0"/>
                </a:solidFill>
                <a:latin typeface="Comic Sans MS" pitchFamily="66" charset="0"/>
              </a:rPr>
              <a:t>‘Losing the Game’ Worksheet</a:t>
            </a:r>
          </a:p>
          <a:p>
            <a:pPr algn="ctr"/>
            <a:endParaRPr lang="en-US" sz="1600" dirty="0" smtClean="0">
              <a:solidFill>
                <a:schemeClr val="tx2"/>
              </a:solidFill>
              <a:latin typeface="Comic Sans MS" pitchFamily="66" charset="0"/>
            </a:endParaRPr>
          </a:p>
          <a:p>
            <a:pPr algn="ctr"/>
            <a:r>
              <a:rPr lang="en-US" sz="1600" dirty="0" smtClean="0">
                <a:solidFill>
                  <a:schemeClr val="tx2"/>
                </a:solidFill>
                <a:latin typeface="Comic Sans MS" pitchFamily="66" charset="0"/>
              </a:rPr>
              <a:t>This worksheet is to be completed in accordance with the </a:t>
            </a:r>
            <a:r>
              <a:rPr lang="en-US" sz="1600" dirty="0" err="1" smtClean="0">
                <a:solidFill>
                  <a:schemeClr val="tx2"/>
                </a:solidFill>
                <a:latin typeface="Comic Sans MS" pitchFamily="66" charset="0"/>
              </a:rPr>
              <a:t>Prezi</a:t>
            </a:r>
            <a:r>
              <a:rPr lang="en-US" sz="1600" dirty="0" smtClean="0">
                <a:solidFill>
                  <a:schemeClr val="tx2"/>
                </a:solidFill>
                <a:latin typeface="Comic Sans MS" pitchFamily="66" charset="0"/>
              </a:rPr>
              <a:t> Presentation.</a:t>
            </a:r>
          </a:p>
          <a:p>
            <a:pPr algn="ctr"/>
            <a:r>
              <a:rPr lang="en-US" sz="1600" dirty="0" smtClean="0">
                <a:solidFill>
                  <a:schemeClr val="tx2"/>
                </a:solidFill>
                <a:latin typeface="Comic Sans MS" pitchFamily="66" charset="0"/>
              </a:rPr>
              <a:t>You will be instructed when to complete this worksheet during the presentation.</a:t>
            </a:r>
            <a:endParaRPr lang="en-US" sz="16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59632" y="3717032"/>
            <a:ext cx="7056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Click on the link below to access the worksheet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95736" y="4797152"/>
            <a:ext cx="518457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Worksheet</a:t>
            </a:r>
          </a:p>
          <a:p>
            <a:pPr algn="ctr"/>
            <a:r>
              <a:rPr lang="en-US" sz="2400" dirty="0" smtClean="0">
                <a:hlinkClick r:id="rId2" action="ppaction://hlinkfile"/>
              </a:rPr>
              <a:t>Diane Ackerman.docx</a:t>
            </a:r>
            <a:endParaRPr lang="en-US" sz="2400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3WNCAONFY82CAZNLZVZCAORS3CQCADTU0P0CAT40UURCAMW8L1BCA435DQLCAEWUELJCAY5IADUCA04HIPVCA0AJHOHCANMF6Z7CAB3A3YDCAJWLTR5CAC41A2TCAGWRLIPCAXOD935CAK5EZQJCA40A467CA9STMRPCAMFOKVU.jpg"/>
          <p:cNvPicPr>
            <a:picLocks noChangeAspect="1"/>
          </p:cNvPicPr>
          <p:nvPr/>
        </p:nvPicPr>
        <p:blipFill>
          <a:blip r:embed="rId2" cstate="print">
            <a:lum bright="40000" contrast="-70000"/>
          </a:blip>
          <a:stretch>
            <a:fillRect/>
          </a:stretch>
        </p:blipFill>
        <p:spPr>
          <a:xfrm>
            <a:off x="3419872" y="1844824"/>
            <a:ext cx="2449611" cy="3768632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High Diver                  By Robert Francis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683149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endParaRPr lang="en-US" sz="36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en-US" sz="3600" b="1" dirty="0" smtClean="0">
                <a:solidFill>
                  <a:srgbClr val="4C18DE"/>
                </a:solidFill>
              </a:rPr>
              <a:t>You are about to watch and listen to the poem ‘High Diver’. This has been composed along side visual images, representing the imagery within the poem. </a:t>
            </a:r>
            <a:endParaRPr lang="en-US" sz="3600" b="1" dirty="0" smtClean="0">
              <a:solidFill>
                <a:srgbClr val="4C18DE"/>
              </a:solidFill>
            </a:endParaRPr>
          </a:p>
          <a:p>
            <a:pPr algn="ctr">
              <a:buNone/>
            </a:pPr>
            <a:endParaRPr lang="en-US" sz="3600" b="1" u="sng" dirty="0" smtClean="0">
              <a:solidFill>
                <a:srgbClr val="4C18DE"/>
              </a:solidFill>
            </a:endParaRPr>
          </a:p>
          <a:p>
            <a:pPr algn="ctr"/>
            <a:r>
              <a:rPr lang="en-US" sz="3600" b="1" u="sng" dirty="0" smtClean="0">
                <a:solidFill>
                  <a:srgbClr val="4C18DE"/>
                </a:solidFill>
              </a:rPr>
              <a:t>Once you have </a:t>
            </a:r>
            <a:r>
              <a:rPr lang="en-US" sz="3600" b="1" u="sng" smtClean="0">
                <a:solidFill>
                  <a:srgbClr val="4C18DE"/>
                </a:solidFill>
              </a:rPr>
              <a:t>finished watching </a:t>
            </a:r>
            <a:r>
              <a:rPr lang="en-US" sz="3600" b="1" i="1" u="sng" smtClean="0">
                <a:solidFill>
                  <a:srgbClr val="4C18DE"/>
                </a:solidFill>
              </a:rPr>
              <a:t>High Diver</a:t>
            </a:r>
            <a:r>
              <a:rPr lang="en-US" sz="3600" b="1" u="sng" smtClean="0">
                <a:solidFill>
                  <a:srgbClr val="4C18DE"/>
                </a:solidFill>
              </a:rPr>
              <a:t>, </a:t>
            </a:r>
            <a:r>
              <a:rPr lang="en-US" sz="3600" b="1" u="sng" dirty="0" smtClean="0">
                <a:solidFill>
                  <a:srgbClr val="4C18DE"/>
                </a:solidFill>
              </a:rPr>
              <a:t>continue on with the </a:t>
            </a:r>
            <a:r>
              <a:rPr lang="en-US" sz="3600" b="1" u="sng" dirty="0" err="1" smtClean="0">
                <a:solidFill>
                  <a:srgbClr val="4C18DE"/>
                </a:solidFill>
              </a:rPr>
              <a:t>Prezi</a:t>
            </a:r>
            <a:r>
              <a:rPr lang="en-US" sz="3600" b="1" u="sng" dirty="0" smtClean="0">
                <a:solidFill>
                  <a:srgbClr val="4C18DE"/>
                </a:solidFill>
              </a:rPr>
              <a:t> Presentation to access questions</a:t>
            </a:r>
            <a:endParaRPr lang="en-US" sz="3600" b="1" u="sng" dirty="0" smtClean="0">
              <a:solidFill>
                <a:srgbClr val="4C18DE"/>
              </a:solidFill>
            </a:endParaRPr>
          </a:p>
          <a:p>
            <a:pPr algn="ctr">
              <a:buNone/>
            </a:pPr>
            <a:endParaRPr lang="en-US" sz="2400" i="1" dirty="0" smtClean="0"/>
          </a:p>
          <a:p>
            <a:pPr algn="ctr">
              <a:buNone/>
            </a:pPr>
            <a:endParaRPr lang="en-US" sz="2400" i="1" dirty="0" smtClean="0"/>
          </a:p>
          <a:p>
            <a:pPr algn="ctr">
              <a:buNone/>
            </a:pPr>
            <a:endParaRPr lang="en-US" sz="2400" i="1" dirty="0" smtClean="0"/>
          </a:p>
          <a:p>
            <a:pPr algn="ctr">
              <a:buNone/>
            </a:pPr>
            <a:r>
              <a:rPr lang="en-US" sz="2400" i="1" dirty="0" smtClean="0"/>
              <a:t>“Because poetry constructs images in the reader’s mind through words and the musicality of the text, technology is ideal in enhancing the aural and visual qualities of any poem.” </a:t>
            </a:r>
          </a:p>
          <a:p>
            <a:pPr algn="ctr">
              <a:buNone/>
            </a:pPr>
            <a:r>
              <a:rPr lang="en-US" sz="2400" dirty="0" smtClean="0"/>
              <a:t>(Dixon, 2010)</a:t>
            </a:r>
            <a:endParaRPr lang="en-US" sz="2400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bov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4" descr="5211036600_97613e6f8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24364" y="188640"/>
            <a:ext cx="3459844" cy="2304256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sp>
        <p:nvSpPr>
          <p:cNvPr id="6" name="TextBox 5"/>
          <p:cNvSpPr txBox="1"/>
          <p:nvPr/>
        </p:nvSpPr>
        <p:spPr>
          <a:xfrm>
            <a:off x="467544" y="332656"/>
            <a:ext cx="381642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High Diver</a:t>
            </a:r>
          </a:p>
          <a:p>
            <a:r>
              <a:rPr lang="en-US" dirty="0">
                <a:latin typeface="Monotype Corsiva" pitchFamily="66" charset="0"/>
              </a:rPr>
              <a:t> </a:t>
            </a:r>
            <a:r>
              <a:rPr lang="en-US" dirty="0" smtClean="0">
                <a:latin typeface="Monotype Corsiva" pitchFamily="66" charset="0"/>
              </a:rPr>
              <a:t>                  By Robert Francis</a:t>
            </a:r>
            <a:endParaRPr lang="en-US" dirty="0"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31640" y="5517232"/>
            <a:ext cx="69847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How deep is his duplicity who in a flash</a:t>
            </a:r>
          </a:p>
          <a:p>
            <a:r>
              <a:rPr lang="en-US" sz="3200" i="1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Passes from resting bird to flying bird to fish,</a:t>
            </a:r>
            <a:endParaRPr lang="en-US" sz="3200" i="1" dirty="0">
              <a:solidFill>
                <a:schemeClr val="bg2">
                  <a:lumMod val="1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8" name="~PP2274.WAV">
            <a:hlinkClick r:id="" action="ppaction://media"/>
          </p:cNvPr>
          <p:cNvPicPr>
            <a:picLocks noRot="1" noChangeAspect="1"/>
          </p:cNvPicPr>
          <p:nvPr>
            <a:wavAudioFile r:embed="rId1" name="~PP2274.WAV"/>
          </p:nvPr>
        </p:nvPicPr>
        <p:blipFill>
          <a:blip r:embed="rId5" cstate="print"/>
          <a:stretch>
            <a:fillRect/>
          </a:stretch>
        </p:blipFill>
        <p:spPr>
          <a:xfrm>
            <a:off x="8639175" y="63531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WNCAONFY82CAZNLZVZCAORS3CQCADTU0P0CAT40UURCAMW8L1BCA435DQLCAEWUELJCAY5IADUCA04HIPVCA0AJHOHCANMF6Z7CAB3A3YDCAJWLTR5CAC41A2TCAGWRLIPCAXOD935CAK5EZQJCA40A467CA9STMRPCAMFOKVU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4427984" cy="6858000"/>
          </a:xfrm>
          <a:prstGeom prst="rect">
            <a:avLst/>
          </a:prstGeom>
        </p:spPr>
      </p:pic>
      <p:pic>
        <p:nvPicPr>
          <p:cNvPr id="3" name="Picture 2" descr="CYB204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27984" y="0"/>
            <a:ext cx="4716016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051720" y="620688"/>
            <a:ext cx="223224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Monotype Corsiva" pitchFamily="66" charset="0"/>
              </a:rPr>
              <a:t>Who momentarily</a:t>
            </a:r>
          </a:p>
          <a:p>
            <a:pPr algn="ctr"/>
            <a:r>
              <a:rPr lang="en-US" sz="3600" dirty="0">
                <a:latin typeface="Monotype Corsiva" pitchFamily="66" charset="0"/>
              </a:rPr>
              <a:t>i</a:t>
            </a:r>
            <a:r>
              <a:rPr lang="en-US" sz="3600" dirty="0" smtClean="0">
                <a:latin typeface="Monotype Corsiva" pitchFamily="66" charset="0"/>
              </a:rPr>
              <a:t>s sculpture, then all</a:t>
            </a:r>
          </a:p>
          <a:p>
            <a:pPr algn="ctr"/>
            <a:r>
              <a:rPr lang="en-US" sz="3600" dirty="0">
                <a:latin typeface="Monotype Corsiva" pitchFamily="66" charset="0"/>
              </a:rPr>
              <a:t>m</a:t>
            </a:r>
            <a:r>
              <a:rPr lang="en-US" sz="3600" dirty="0" smtClean="0">
                <a:latin typeface="Monotype Corsiva" pitchFamily="66" charset="0"/>
              </a:rPr>
              <a:t>otion,</a:t>
            </a:r>
            <a:endParaRPr lang="en-US" sz="3600" dirty="0"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588224" y="2492896"/>
            <a:ext cx="230425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Monotype Corsiva" pitchFamily="66" charset="0"/>
              </a:rPr>
              <a:t>Speed and Splash,</a:t>
            </a:r>
          </a:p>
          <a:p>
            <a:pPr algn="ctr"/>
            <a:r>
              <a:rPr lang="en-US" sz="3200" dirty="0" smtClean="0">
                <a:latin typeface="Monotype Corsiva" pitchFamily="66" charset="0"/>
              </a:rPr>
              <a:t>then climbs again to</a:t>
            </a:r>
          </a:p>
          <a:p>
            <a:pPr algn="ctr"/>
            <a:r>
              <a:rPr lang="en-US" sz="3200" dirty="0">
                <a:latin typeface="Monotype Corsiva" pitchFamily="66" charset="0"/>
              </a:rPr>
              <a:t>c</a:t>
            </a:r>
            <a:r>
              <a:rPr lang="en-US" sz="3200" dirty="0" smtClean="0">
                <a:latin typeface="Monotype Corsiva" pitchFamily="66" charset="0"/>
              </a:rPr>
              <a:t>ontemplation .</a:t>
            </a:r>
            <a:endParaRPr lang="en-US" sz="3200" dirty="0">
              <a:latin typeface="Monotype Corsiva" pitchFamily="66" charset="0"/>
            </a:endParaRPr>
          </a:p>
        </p:txBody>
      </p:sp>
      <p:pic>
        <p:nvPicPr>
          <p:cNvPr id="6" name="~PP1691.WAV">
            <a:hlinkClick r:id="" action="ppaction://media"/>
          </p:cNvPr>
          <p:cNvPicPr>
            <a:picLocks noRot="1" noChangeAspect="1"/>
          </p:cNvPicPr>
          <p:nvPr>
            <a:wavAudioFile r:embed="rId1" name="~PP1691.WAV"/>
          </p:nvPr>
        </p:nvPicPr>
        <p:blipFill>
          <a:blip r:embed="rId5" cstate="print"/>
          <a:stretch>
            <a:fillRect/>
          </a:stretch>
        </p:blipFill>
        <p:spPr>
          <a:xfrm>
            <a:off x="8639175" y="63531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1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QT0CA7U5H9XCAFOIDHHCA6X009RCAB2CXQOCAP9OJFICASKUTKUCANSSOKOCA55QO90CAI0GVD8CAH7CA35CAJ839Z2CACT1VFNCAAYLEEQCA2VQOJUCAHN3ZK9CA9GU0RMCAFKZ8X9CA31RF2UCAY5LLS0CAQMOGQ6CADKQIT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3368" y="0"/>
            <a:ext cx="4647376" cy="4058834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3" name="Picture 2" descr="KR0CAAXIV2XCAWU2M7CCATYU49WCAVL9W95CA54EUXXCA93FHK0CATY62J5CA6LS223CAFZ3ADUCA4423QICA3SI83DCA0K3F5JCAEOA54SCA712UAACA0KH8Z4CALT7ZIZCAKMD548CAKR1GM4CA3QEBTKCA7D9INZCAAQBOS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1999" y="3236612"/>
            <a:ext cx="4572001" cy="362138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644008" y="476672"/>
            <a:ext cx="41044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Monotype Corsiva" pitchFamily="66" charset="0"/>
              </a:rPr>
              <a:t>He is the archer who himself is bow and arrow.</a:t>
            </a:r>
            <a:endParaRPr lang="en-US" sz="4000" dirty="0"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4437112"/>
            <a:ext cx="367240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Monotype Corsiva" pitchFamily="66" charset="0"/>
              </a:rPr>
              <a:t>He is the upper-under-world commuting hero.</a:t>
            </a:r>
            <a:endParaRPr lang="en-US" sz="4000" dirty="0">
              <a:latin typeface="Monotype Corsiva" pitchFamily="66" charset="0"/>
            </a:endParaRPr>
          </a:p>
        </p:txBody>
      </p:sp>
      <p:pic>
        <p:nvPicPr>
          <p:cNvPr id="6" name="~PP3289.WAV">
            <a:hlinkClick r:id="" action="ppaction://media"/>
          </p:cNvPr>
          <p:cNvPicPr>
            <a:picLocks noRot="1" noChangeAspect="1"/>
          </p:cNvPicPr>
          <p:nvPr>
            <a:wavAudioFile r:embed="rId1" name="~PP3289.WAV"/>
          </p:nvPr>
        </p:nvPicPr>
        <p:blipFill>
          <a:blip r:embed="rId5" cstate="print"/>
          <a:stretch>
            <a:fillRect/>
          </a:stretch>
        </p:blipFill>
        <p:spPr>
          <a:xfrm>
            <a:off x="8639175" y="63531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9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A6CAZJ13XTCAY4WB0ECALMRC20CAX8GY6ECAV1RN4KCA0303UDCA5YL9OUCA8LTHOXCAHL8OH5CARD0AR4CAQRRPSQCANK9E14CA2CXM5DCAG36L90CAOUQSSWCARTU983CAMZMR4HCA85316ACAB2NJ2ECAGTX9IMCAD5XBS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4459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9512" y="5013176"/>
            <a:ext cx="84969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Monotype Corsiva" pitchFamily="66" charset="0"/>
              </a:rPr>
              <a:t>His downward going has the air of sacrifice</a:t>
            </a:r>
          </a:p>
          <a:p>
            <a:pPr algn="ctr"/>
            <a:r>
              <a:rPr lang="en-US" sz="3600" dirty="0" smtClean="0">
                <a:latin typeface="Monotype Corsiva" pitchFamily="66" charset="0"/>
              </a:rPr>
              <a:t>To some dark seaweed-bearded </a:t>
            </a:r>
            <a:r>
              <a:rPr lang="en-US" sz="3600" dirty="0" err="1" smtClean="0">
                <a:latin typeface="Monotype Corsiva" pitchFamily="66" charset="0"/>
              </a:rPr>
              <a:t>seagod</a:t>
            </a:r>
            <a:r>
              <a:rPr lang="en-US" sz="3600" dirty="0" smtClean="0">
                <a:latin typeface="Monotype Corsiva" pitchFamily="66" charset="0"/>
              </a:rPr>
              <a:t> face to face.</a:t>
            </a:r>
            <a:endParaRPr lang="en-US" sz="3600" dirty="0">
              <a:latin typeface="Monotype Corsiva" pitchFamily="66" charset="0"/>
            </a:endParaRPr>
          </a:p>
        </p:txBody>
      </p:sp>
      <p:pic>
        <p:nvPicPr>
          <p:cNvPr id="4" name="~PP354.WAV">
            <a:hlinkClick r:id="" action="ppaction://media"/>
          </p:cNvPr>
          <p:cNvPicPr>
            <a:picLocks noRot="1" noChangeAspect="1"/>
          </p:cNvPicPr>
          <p:nvPr>
            <a:wavAudioFile r:embed="rId1" name="~PP354.WAV"/>
          </p:nvPr>
        </p:nvPicPr>
        <p:blipFill>
          <a:blip r:embed="rId4" cstate="print"/>
          <a:stretch>
            <a:fillRect/>
          </a:stretch>
        </p:blipFill>
        <p:spPr>
          <a:xfrm>
            <a:off x="8639175" y="63531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0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46MCAP9KJELCAGFRAC9CAR1I2OYCAJM5LCRCA4G0T7BCAT06AERCA5CS52ZCAVBX01NCAICB362CAUCB89QCAU3R2IMCATJ635MCAEMAHQYCASPR6L3CAUL988DCABEAG3YCAWX5NDRCALIY9OLCA9Y9TNTCAO1HCHYCA6P7NRK.jpg"/>
          <p:cNvPicPr>
            <a:picLocks noChangeAspect="1"/>
          </p:cNvPicPr>
          <p:nvPr/>
        </p:nvPicPr>
        <p:blipFill>
          <a:blip r:embed="rId3" cstate="print"/>
          <a:srcRect b="9859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Picture 1" descr="HUHCA28UGW6CASBFUGYCA75KKE1CAMLHBZFCAH7E7IPCADVXK2MCASCPZ2GCAZUDJLECANOSVW3CA5N04WPCAD9ADXOCAMPVGWWCAXY842ACADF0QSFCAGR41U1CATQNM6QCARNLX5CCA9OF2MZCAF6ONOOCAF54P8FCA60AO6K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3635896" cy="4072176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4" name="TextBox 3"/>
          <p:cNvSpPr txBox="1"/>
          <p:nvPr/>
        </p:nvSpPr>
        <p:spPr>
          <a:xfrm>
            <a:off x="6372200" y="404664"/>
            <a:ext cx="252028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Monotype Corsiva" pitchFamily="66" charset="0"/>
              </a:rPr>
              <a:t>Or goddess. Rippling and responsive lies the water</a:t>
            </a:r>
          </a:p>
          <a:p>
            <a:pPr algn="ctr"/>
            <a:r>
              <a:rPr lang="en-US" sz="4000" dirty="0" smtClean="0">
                <a:latin typeface="Monotype Corsiva" pitchFamily="66" charset="0"/>
              </a:rPr>
              <a:t>For him to contemplate, then powerfully to enter.</a:t>
            </a:r>
            <a:endParaRPr lang="en-US" sz="4000" dirty="0">
              <a:latin typeface="Monotype Corsiva" pitchFamily="66" charset="0"/>
            </a:endParaRPr>
          </a:p>
        </p:txBody>
      </p:sp>
      <p:pic>
        <p:nvPicPr>
          <p:cNvPr id="5" name="~PP1983.WAV">
            <a:hlinkClick r:id="" action="ppaction://media"/>
          </p:cNvPr>
          <p:cNvPicPr>
            <a:picLocks noRot="1" noChangeAspect="1"/>
          </p:cNvPicPr>
          <p:nvPr>
            <a:wavAudioFile r:embed="rId1" name="~PP1983.WAV"/>
          </p:nvPr>
        </p:nvPicPr>
        <p:blipFill>
          <a:blip r:embed="rId5" cstate="print"/>
          <a:stretch>
            <a:fillRect/>
          </a:stretch>
        </p:blipFill>
        <p:spPr>
          <a:xfrm>
            <a:off x="8639175" y="63531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1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References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000" i="1" dirty="0" smtClean="0"/>
              <a:t>Photos from:</a:t>
            </a:r>
          </a:p>
          <a:p>
            <a:r>
              <a:rPr lang="en-US" sz="2300" dirty="0" smtClean="0">
                <a:hlinkClick r:id="rId3"/>
              </a:rPr>
              <a:t>http://farm6.static.flickr.com/5282/5211036600_97613e6f84.jpg</a:t>
            </a:r>
            <a:endParaRPr lang="en-US" sz="2300" dirty="0"/>
          </a:p>
          <a:p>
            <a:r>
              <a:rPr lang="en-US" sz="2300" u="sng" dirty="0" smtClean="0"/>
              <a:t>diaryofadreamer.com</a:t>
            </a:r>
            <a:r>
              <a:rPr lang="en-US" sz="2300" u="sng" dirty="0"/>
              <a:t>/.../2010/01/above.jpg</a:t>
            </a:r>
          </a:p>
          <a:p>
            <a:r>
              <a:rPr lang="en-US" sz="2300" u="sng" dirty="0">
                <a:hlinkClick r:id="rId4"/>
              </a:rPr>
              <a:t>www.oceanwideimages.com/images/13653/large/co</a:t>
            </a:r>
            <a:r>
              <a:rPr lang="en-US" sz="2300" u="sng" dirty="0"/>
              <a:t>...</a:t>
            </a:r>
          </a:p>
          <a:p>
            <a:r>
              <a:rPr lang="en-US" sz="2300" u="sng" dirty="0">
                <a:hlinkClick r:id="rId5"/>
              </a:rPr>
              <a:t>www.visualphotos.com/photo/2x3589309/man_stan</a:t>
            </a:r>
            <a:r>
              <a:rPr lang="en-US" sz="2300" u="sng" dirty="0"/>
              <a:t>...</a:t>
            </a:r>
          </a:p>
          <a:p>
            <a:r>
              <a:rPr lang="en-US" sz="2300" u="sng" dirty="0">
                <a:hlinkClick r:id="rId6"/>
              </a:rPr>
              <a:t>http://photos1.fotosearch.com/bthumb/corbis/DGT169/CYB2041.jpg</a:t>
            </a:r>
            <a:endParaRPr lang="en-US" sz="2300" u="sng" dirty="0"/>
          </a:p>
          <a:p>
            <a:r>
              <a:rPr lang="en-US" sz="2300" u="sng" dirty="0"/>
              <a:t>27.media.tumblr.com/tumblr_lejbfdDSCH1qfkl9wo...</a:t>
            </a:r>
          </a:p>
          <a:p>
            <a:r>
              <a:rPr lang="en-US" sz="2300" u="sng" dirty="0">
                <a:hlinkClick r:id="rId7"/>
              </a:rPr>
              <a:t>blog.heartofecuador.com/.../tag/world-change</a:t>
            </a:r>
            <a:endParaRPr lang="en-US" sz="2300" u="sng" dirty="0"/>
          </a:p>
          <a:p>
            <a:r>
              <a:rPr lang="en-US" sz="2300" u="sng" dirty="0">
                <a:hlinkClick r:id="rId8"/>
              </a:rPr>
              <a:t>www.boston.com/bigpicture/2008/12/2008_the_ye...</a:t>
            </a:r>
            <a:endParaRPr lang="en-US" sz="2300" u="sng" dirty="0"/>
          </a:p>
          <a:p>
            <a:r>
              <a:rPr lang="en-US" sz="2300" u="sng" dirty="0">
                <a:hlinkClick r:id="rId9"/>
              </a:rPr>
              <a:t>www.olympics.bm/olympicgamesathens%202004.htm</a:t>
            </a:r>
            <a:endParaRPr lang="en-US" sz="2300" u="sng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Custom 3">
      <a:dk1>
        <a:srgbClr val="6DAA2D"/>
      </a:dk1>
      <a:lt1>
        <a:srgbClr val="517F21"/>
      </a:lt1>
      <a:dk2>
        <a:srgbClr val="444D26"/>
      </a:dk2>
      <a:lt2>
        <a:srgbClr val="FEFAC9"/>
      </a:lt2>
      <a:accent1>
        <a:srgbClr val="92D050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572</TotalTime>
  <Words>286</Words>
  <Application>Microsoft Office PowerPoint</Application>
  <PresentationFormat>On-screen Show (4:3)</PresentationFormat>
  <Paragraphs>55</Paragraphs>
  <Slides>9</Slides>
  <Notes>1</Notes>
  <HiddenSlides>0</HiddenSlides>
  <MMClips>5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Trek</vt:lpstr>
      <vt:lpstr>Slide 1</vt:lpstr>
      <vt:lpstr>Slide 2</vt:lpstr>
      <vt:lpstr>High Diver                  By Robert Francis</vt:lpstr>
      <vt:lpstr>Slide 4</vt:lpstr>
      <vt:lpstr>Slide 5</vt:lpstr>
      <vt:lpstr>Slide 6</vt:lpstr>
      <vt:lpstr>Slide 7</vt:lpstr>
      <vt:lpstr>Slide 8</vt:lpstr>
      <vt:lpstr>References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sonja</dc:creator>
  <cp:lastModifiedBy>sonja</cp:lastModifiedBy>
  <cp:revision>36</cp:revision>
  <dcterms:created xsi:type="dcterms:W3CDTF">2011-10-26T08:43:19Z</dcterms:created>
  <dcterms:modified xsi:type="dcterms:W3CDTF">2011-10-31T12:03:41Z</dcterms:modified>
</cp:coreProperties>
</file>